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0d8ad07d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0d8ad07d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0d8ad07d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0d8ad07d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0d8ad07d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0d8ad07d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0d8ad07d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0d8ad07d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0c277a67e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0c277a67e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dc32d5c7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dc32d5c7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237b9fe2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237b9fe2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237b9fe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237b9fe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237b9fe2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237b9fe2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c770f346d10fc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c770f346d10fc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c770f346d10fca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c770f346d10fca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0d8ad07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0d8ad07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0d8ad07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0d8ad07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0d8ad07d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0d8ad07d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0c277a67e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0c277a67e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0d8ad07d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0d8ad07d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0c277a67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0c277a67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80085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Text Extraction Accuracy with Image Preprocessing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i="1" lang="en" sz="1300"/>
              <a:t>Under the guidance of </a:t>
            </a:r>
            <a:r>
              <a:rPr i="1" lang="en" sz="1300"/>
              <a:t> </a:t>
            </a:r>
            <a:r>
              <a:rPr lang="en" sz="1300"/>
              <a:t>Dr. T. Sridevi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7610700" y="4485725"/>
            <a:ext cx="1533300" cy="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BE2102-07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1601 18 733 067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1601 18 733 081</a:t>
            </a:r>
            <a:endParaRPr sz="1200"/>
          </a:p>
        </p:txBody>
      </p:sp>
      <p:sp>
        <p:nvSpPr>
          <p:cNvPr id="137" name="Google Shape;137;p17"/>
          <p:cNvSpPr/>
          <p:nvPr/>
        </p:nvSpPr>
        <p:spPr>
          <a:xfrm>
            <a:off x="11" y="-5"/>
            <a:ext cx="9144000" cy="51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650" y="0"/>
            <a:ext cx="1061350" cy="13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4B4B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421500" y="2248500"/>
            <a:ext cx="830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How can we increase the existing accuracy?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421500" y="2248500"/>
            <a:ext cx="830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Image Preprocessing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000" y="565550"/>
            <a:ext cx="1303284" cy="231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75" y="565550"/>
            <a:ext cx="2181700" cy="23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821" y="712352"/>
            <a:ext cx="3117484" cy="20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6">
            <a:alphaModFix/>
          </a:blip>
          <a:srcRect b="12330" l="2916" r="3019" t="10840"/>
          <a:stretch/>
        </p:blipFill>
        <p:spPr>
          <a:xfrm>
            <a:off x="687925" y="3246950"/>
            <a:ext cx="4398776" cy="1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7">
            <a:alphaModFix/>
          </a:blip>
          <a:srcRect b="54375" l="1942" r="60053" t="7597"/>
          <a:stretch/>
        </p:blipFill>
        <p:spPr>
          <a:xfrm>
            <a:off x="5542325" y="3031150"/>
            <a:ext cx="2181700" cy="1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729450" y="19299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Brightness Correction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Contour Detection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Scaling of Image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Skewness Correction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Noise Removal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Binarization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Pre-processing Techniques</a:t>
            </a:r>
            <a:endParaRPr sz="2600"/>
          </a:p>
        </p:txBody>
      </p:sp>
      <p:sp>
        <p:nvSpPr>
          <p:cNvPr id="241" name="Google Shape;241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4B4B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1384650" y="2248500"/>
            <a:ext cx="637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Solution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44" y="1706050"/>
            <a:ext cx="1004700" cy="10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 rotWithShape="1">
          <a:blip r:embed="rId4">
            <a:alphaModFix/>
          </a:blip>
          <a:srcRect b="10561" l="0" r="0" t="9724"/>
          <a:stretch/>
        </p:blipFill>
        <p:spPr>
          <a:xfrm>
            <a:off x="2414769" y="1683963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0105" y="1852662"/>
            <a:ext cx="53517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7256" y="1705425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8744" y="2261537"/>
            <a:ext cx="347600" cy="3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5069" y="1705462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 rotWithShape="1">
          <a:blip r:embed="rId9">
            <a:alphaModFix/>
          </a:blip>
          <a:srcRect b="12585" l="18060" r="-18060" t="14453"/>
          <a:stretch/>
        </p:blipFill>
        <p:spPr>
          <a:xfrm>
            <a:off x="1826306" y="1951450"/>
            <a:ext cx="596500" cy="5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443331" y="2838162"/>
            <a:ext cx="162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Document 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Scan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2164231" y="2838162"/>
            <a:ext cx="150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Scanned Image File Upload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5790194" y="2843937"/>
            <a:ext cx="10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OCR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7455069" y="2736237"/>
            <a:ext cx="124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Text Document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3852258" y="2843937"/>
            <a:ext cx="143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Image Preprocessing Pipeline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 rotWithShape="1">
          <a:blip r:embed="rId9">
            <a:alphaModFix/>
          </a:blip>
          <a:srcRect b="12585" l="18060" r="-18060" t="14453"/>
          <a:stretch/>
        </p:blipFill>
        <p:spPr>
          <a:xfrm>
            <a:off x="7004094" y="1951462"/>
            <a:ext cx="596500" cy="5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 rotWithShape="1">
          <a:blip r:embed="rId9">
            <a:alphaModFix/>
          </a:blip>
          <a:srcRect b="12585" l="18060" r="-18060" t="14453"/>
          <a:stretch/>
        </p:blipFill>
        <p:spPr>
          <a:xfrm>
            <a:off x="5290769" y="1951450"/>
            <a:ext cx="596500" cy="5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9">
            <a:alphaModFix/>
          </a:blip>
          <a:srcRect b="12585" l="18060" r="-18060" t="14453"/>
          <a:stretch/>
        </p:blipFill>
        <p:spPr>
          <a:xfrm>
            <a:off x="3560631" y="1951475"/>
            <a:ext cx="596500" cy="5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36494" y="1705450"/>
            <a:ext cx="1005850" cy="1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100" y="849203"/>
            <a:ext cx="4215826" cy="35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3626" l="3796" r="1533" t="3635"/>
          <a:stretch/>
        </p:blipFill>
        <p:spPr>
          <a:xfrm>
            <a:off x="0" y="753700"/>
            <a:ext cx="6598800" cy="363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/>
        </p:nvSpPr>
        <p:spPr>
          <a:xfrm>
            <a:off x="6990400" y="883725"/>
            <a:ext cx="19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6801725" y="1196700"/>
            <a:ext cx="18072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70%</a:t>
            </a:r>
            <a:endParaRPr sz="5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3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endParaRPr sz="33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5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~90%</a:t>
            </a:r>
            <a:endParaRPr sz="5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4"/>
          <p:cNvSpPr txBox="1"/>
          <p:nvPr/>
        </p:nvSpPr>
        <p:spPr>
          <a:xfrm>
            <a:off x="1384650" y="2248500"/>
            <a:ext cx="637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Who will be using it?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50" y="1110188"/>
            <a:ext cx="3835826" cy="246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 rotWithShape="1">
          <a:blip r:embed="rId4">
            <a:alphaModFix/>
          </a:blip>
          <a:srcRect b="0" l="2931" r="0" t="5060"/>
          <a:stretch/>
        </p:blipFill>
        <p:spPr>
          <a:xfrm>
            <a:off x="4380000" y="2481325"/>
            <a:ext cx="4601551" cy="22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291325" y="542475"/>
            <a:ext cx="226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References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References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6"/>
          <p:cNvSpPr txBox="1"/>
          <p:nvPr/>
        </p:nvSpPr>
        <p:spPr>
          <a:xfrm>
            <a:off x="291325" y="542475"/>
            <a:ext cx="226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References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 rotWithShape="1">
          <a:blip r:embed="rId3">
            <a:alphaModFix/>
          </a:blip>
          <a:srcRect b="44848" l="0" r="0" t="0"/>
          <a:stretch/>
        </p:blipFill>
        <p:spPr>
          <a:xfrm>
            <a:off x="418925" y="1237467"/>
            <a:ext cx="4153075" cy="26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 rotWithShape="1">
          <a:blip r:embed="rId4">
            <a:alphaModFix/>
          </a:blip>
          <a:srcRect b="37406" l="0" r="0" t="0"/>
          <a:stretch/>
        </p:blipFill>
        <p:spPr>
          <a:xfrm>
            <a:off x="4817800" y="2898518"/>
            <a:ext cx="4267200" cy="2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7"/>
          <p:cNvSpPr txBox="1"/>
          <p:nvPr/>
        </p:nvSpPr>
        <p:spPr>
          <a:xfrm>
            <a:off x="421500" y="2248500"/>
            <a:ext cx="830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Thank you 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29450" y="1322450"/>
            <a:ext cx="7688400" cy="25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We often take images of Receipts or Invoices, Identity Cards, Books, and nutritional labels to save a copy of their details. This can be taken a step further by automating the process of information extraction and documentation.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Advancements in computer vision have paved the way to create tools for text detection and extraction. </a:t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50" y="3227375"/>
            <a:ext cx="5927925" cy="17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Optical Character Recognition(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OCR) is used to recognize printed text in paper documents, handwritten characters, and text elements in the physical environment, such as license plate numbers, street signs, and street numbers. </a:t>
            </a:r>
            <a:endParaRPr/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23983" l="0" r="0" t="0"/>
          <a:stretch/>
        </p:blipFill>
        <p:spPr>
          <a:xfrm>
            <a:off x="5997975" y="3499350"/>
            <a:ext cx="2419876" cy="15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682075" y="2283475"/>
            <a:ext cx="67254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in manufacturing and retail companies to digitize invoices, receipts and purchase orders to track overpayments, duplicate payments, price or quantity mismatch, etc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in banking industry to archive customer’s paperwork, account number etc leading to enhanced user experience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Tesseract Project</a:t>
            </a:r>
            <a:endParaRPr/>
          </a:p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680350" y="26451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De</a:t>
            </a:r>
            <a:r>
              <a:rPr i="1" lang="en" sz="1400"/>
              <a:t>veloped by Hewlett-Packard and currently maintained by Google.</a:t>
            </a:r>
            <a:endParaRPr i="1" sz="1400"/>
          </a:p>
        </p:txBody>
      </p:sp>
      <p:sp>
        <p:nvSpPr>
          <p:cNvPr id="167" name="Google Shape;167;p21"/>
          <p:cNvSpPr txBox="1"/>
          <p:nvPr>
            <p:ph idx="2" type="body"/>
          </p:nvPr>
        </p:nvSpPr>
        <p:spPr>
          <a:xfrm>
            <a:off x="5290425" y="2015700"/>
            <a:ext cx="3300900" cy="15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Character Recognition Engine, released under the Apache license as a free software.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detect over 100 languages and process right-to-left text.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Uses pattern matching technique.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450" y="594650"/>
            <a:ext cx="2576250" cy="11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565975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Existing Tools in the Market</a:t>
            </a:r>
            <a:endParaRPr b="1" i="1" sz="1500"/>
          </a:p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75" y="1184637"/>
            <a:ext cx="2949074" cy="10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4">
            <a:alphaModFix/>
          </a:blip>
          <a:srcRect b="0" l="24926" r="26869" t="0"/>
          <a:stretch/>
        </p:blipFill>
        <p:spPr>
          <a:xfrm>
            <a:off x="4171525" y="929650"/>
            <a:ext cx="1547324" cy="16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0300" y="2852300"/>
            <a:ext cx="3009802" cy="85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6">
            <a:alphaModFix/>
          </a:blip>
          <a:srcRect b="0" l="4720" r="-4720" t="0"/>
          <a:stretch/>
        </p:blipFill>
        <p:spPr>
          <a:xfrm>
            <a:off x="6446688" y="894450"/>
            <a:ext cx="1972274" cy="16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7">
            <a:alphaModFix/>
          </a:blip>
          <a:srcRect b="0" l="18704" r="10976" t="0"/>
          <a:stretch/>
        </p:blipFill>
        <p:spPr>
          <a:xfrm>
            <a:off x="1742075" y="2461625"/>
            <a:ext cx="1842499" cy="14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/>
              <a:t>Traditional </a:t>
            </a:r>
            <a:r>
              <a:rPr lang="en" sz="2800"/>
              <a:t>Optical Character Recognition</a:t>
            </a:r>
            <a:endParaRPr b="0" sz="2800"/>
          </a:p>
        </p:txBody>
      </p: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22" y="2358334"/>
            <a:ext cx="1091194" cy="9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 b="10561" l="0" r="0" t="9724"/>
          <a:stretch/>
        </p:blipFill>
        <p:spPr>
          <a:xfrm>
            <a:off x="3168757" y="2358334"/>
            <a:ext cx="1094274" cy="9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804" y="2504019"/>
            <a:ext cx="588184" cy="50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6076" y="2357000"/>
            <a:ext cx="1094274" cy="94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2505" y="2904006"/>
            <a:ext cx="319983" cy="27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3394" y="2357000"/>
            <a:ext cx="1094274" cy="94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5717" y="2506308"/>
            <a:ext cx="749073" cy="64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7349" y="2469041"/>
            <a:ext cx="749073" cy="64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3234" y="2469041"/>
            <a:ext cx="749073" cy="64797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034017" y="3382291"/>
            <a:ext cx="149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Document 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Scan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3022309" y="3382291"/>
            <a:ext cx="138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Scanned Image File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5150777" y="3382291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OCR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6963383" y="3296528"/>
            <a:ext cx="11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Text Document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4B4B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1384650" y="2017650"/>
            <a:ext cx="637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Problem with </a:t>
            </a: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Traditional </a:t>
            </a: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OCR Methodology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726300" y="1243000"/>
            <a:ext cx="7592100" cy="21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Historical OCR engines have their accuracy lying between 70-80% for a </a:t>
            </a:r>
            <a:r>
              <a:rPr i="1" lang="en" sz="1600">
                <a:solidFill>
                  <a:srgbClr val="FFF2CC"/>
                </a:solidFill>
                <a:latin typeface="Lato"/>
                <a:ea typeface="Lato"/>
                <a:cs typeface="Lato"/>
                <a:sym typeface="Lato"/>
              </a:rPr>
              <a:t>high quality image</a:t>
            </a:r>
            <a:r>
              <a:rPr b="0" lang="en" sz="1600">
                <a:solidFill>
                  <a:srgbClr val="FFF2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at the page level.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273050" lvl="0" marL="1028700" rtl="0" algn="just"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➔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That means in a page of 100 words 70-80 words are accurate.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b="0" i="1" lang="en" sz="1600">
                <a:latin typeface="Lato"/>
                <a:ea typeface="Lato"/>
                <a:cs typeface="Lato"/>
                <a:sym typeface="Lato"/>
              </a:rPr>
              <a:t>While this might seem high, it can cause significant inaccuracies if used on a large volume of sensitive documents.</a:t>
            </a:r>
            <a:endParaRPr i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